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65" r:id="rId12"/>
    <p:sldId id="272" r:id="rId13"/>
    <p:sldId id="266" r:id="rId14"/>
    <p:sldId id="273" r:id="rId15"/>
    <p:sldId id="274" r:id="rId16"/>
    <p:sldId id="276" r:id="rId17"/>
    <p:sldId id="277" r:id="rId18"/>
    <p:sldId id="267" r:id="rId19"/>
    <p:sldId id="268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osis" pitchFamily="2" charset="0"/>
      <p:regular r:id="rId26"/>
      <p:bold r:id="rId27"/>
    </p:embeddedFont>
    <p:embeddedFont>
      <p:font typeface="Montserrat" panose="00000500000000000000" pitchFamily="50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88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99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48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723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751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51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f82d40dce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cf82d40dc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82d40dce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f82d40d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49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97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636494" y="916554"/>
            <a:ext cx="4161300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Ecommerce Customer Churn Prediction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9438346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Scaling)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9180382" cy="7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Karaena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scale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mengganggu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performa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menghitung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jarak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disaat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modelling,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itu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normalization agar scale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tiap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" name="Google Shape;126;gcf82d40dce_0_15">
            <a:extLst>
              <a:ext uri="{FF2B5EF4-FFF2-40B4-BE49-F238E27FC236}">
                <a16:creationId xmlns:a16="http://schemas.microsoft.com/office/drawing/2014/main" id="{BEAC017B-A010-4BB3-8B44-8F1257923F0C}"/>
              </a:ext>
            </a:extLst>
          </p:cNvPr>
          <p:cNvSpPr txBox="1"/>
          <p:nvPr/>
        </p:nvSpPr>
        <p:spPr>
          <a:xfrm>
            <a:off x="2894779" y="1648474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Before Normalization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Google Shape;126;gcf82d40dce_0_15">
            <a:extLst>
              <a:ext uri="{FF2B5EF4-FFF2-40B4-BE49-F238E27FC236}">
                <a16:creationId xmlns:a16="http://schemas.microsoft.com/office/drawing/2014/main" id="{CAA0D572-CE64-44D4-BBFB-8A9E2A63EBF4}"/>
              </a:ext>
            </a:extLst>
          </p:cNvPr>
          <p:cNvSpPr txBox="1"/>
          <p:nvPr/>
        </p:nvSpPr>
        <p:spPr>
          <a:xfrm>
            <a:off x="8658314" y="2941537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After Normalization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7C5E0-AB64-40D7-B505-D950DDBC9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06" y="2002377"/>
            <a:ext cx="5769070" cy="2980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D17B6-EBD6-408C-A07A-89C4A3C18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770" y="3451180"/>
            <a:ext cx="5612692" cy="2887975"/>
          </a:xfrm>
          <a:prstGeom prst="rect">
            <a:avLst/>
          </a:prstGeom>
        </p:spPr>
      </p:pic>
      <p:sp>
        <p:nvSpPr>
          <p:cNvPr id="15" name="Google Shape;126;gcf82d40dce_0_15">
            <a:extLst>
              <a:ext uri="{FF2B5EF4-FFF2-40B4-BE49-F238E27FC236}">
                <a16:creationId xmlns:a16="http://schemas.microsoft.com/office/drawing/2014/main" id="{2DCEA937-D33D-4A9D-A47B-542DA10ED310}"/>
              </a:ext>
            </a:extLst>
          </p:cNvPr>
          <p:cNvSpPr txBox="1"/>
          <p:nvPr/>
        </p:nvSpPr>
        <p:spPr>
          <a:xfrm>
            <a:off x="1384413" y="5385221"/>
            <a:ext cx="4241628" cy="7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data di scale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MinMaxScaler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scale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menjadi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yaitu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berada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pada 0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sampai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24971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1298574" y="1169055"/>
            <a:ext cx="4043988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Metode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pembayaran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didominasi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oleh Credit Card dan Debit Card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Insights (1-2 slide)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56135-EF07-462D-880A-99F9D368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20" y="2155616"/>
            <a:ext cx="4596298" cy="461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5C2A8-9DA7-4C3B-886B-2C97ADE52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72" y="2277010"/>
            <a:ext cx="6084847" cy="4205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Insights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6AB9D-C704-4E0D-88B9-CDF66445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30" y="2427484"/>
            <a:ext cx="5672263" cy="3833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F0D1D-8180-4F09-890D-D731828E3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34" y="2328067"/>
            <a:ext cx="5753396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293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Ecommerce churn prediction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Recall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metrics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customer </a:t>
            </a:r>
            <a:r>
              <a:rPr lang="en-US" dirty="0" err="1"/>
              <a:t>untuk</a:t>
            </a:r>
            <a:r>
              <a:rPr lang="en-US" dirty="0"/>
              <a:t> churn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churn,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metrics recall </a:t>
            </a:r>
            <a:r>
              <a:rPr lang="en-US" dirty="0" err="1"/>
              <a:t>prediksi</a:t>
            </a:r>
            <a:r>
              <a:rPr lang="en-US" dirty="0"/>
              <a:t> kami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</a:t>
            </a:r>
            <a:r>
              <a:rPr lang="en-US" dirty="0" err="1"/>
              <a:t>sebanyak-banyaknya</a:t>
            </a:r>
            <a:r>
              <a:rPr lang="en-US" dirty="0"/>
              <a:t> customer yang </a:t>
            </a:r>
            <a:r>
              <a:rPr lang="en-US" dirty="0" err="1"/>
              <a:t>berpotensi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churn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churn.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yang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churn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kupon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penawaran</a:t>
            </a:r>
            <a:r>
              <a:rPr lang="en-US" dirty="0"/>
              <a:t> </a:t>
            </a:r>
            <a:r>
              <a:rPr lang="en-US" dirty="0" err="1"/>
              <a:t>spesial</a:t>
            </a:r>
            <a:r>
              <a:rPr lang="en-US" dirty="0"/>
              <a:t> agar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churn,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dataset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target yang imbalance,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kupon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customer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berpotensi</a:t>
            </a:r>
            <a:r>
              <a:rPr lang="en-US" dirty="0"/>
              <a:t> churn </a:t>
            </a:r>
            <a:r>
              <a:rPr lang="en-US" dirty="0" err="1"/>
              <a:t>maka</a:t>
            </a:r>
            <a:r>
              <a:rPr lang="en-US" dirty="0"/>
              <a:t>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metrics </a:t>
            </a:r>
            <a:r>
              <a:rPr lang="en-US" b="1" dirty="0"/>
              <a:t>ROC_AUC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Evaluation metrics: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506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selection: Tenure, </a:t>
            </a:r>
            <a:r>
              <a:rPr lang="en-US" dirty="0" err="1"/>
              <a:t>CityTier</a:t>
            </a:r>
            <a:r>
              <a:rPr lang="en-US" dirty="0"/>
              <a:t>, </a:t>
            </a:r>
            <a:r>
              <a:rPr lang="en-US" dirty="0" err="1"/>
              <a:t>WarehouseToHome</a:t>
            </a:r>
            <a:r>
              <a:rPr lang="en-US" dirty="0"/>
              <a:t>, Complain, </a:t>
            </a:r>
            <a:r>
              <a:rPr lang="en-US" dirty="0" err="1"/>
              <a:t>DaySinceLastOrder</a:t>
            </a:r>
            <a:r>
              <a:rPr lang="en-US" dirty="0"/>
              <a:t>, </a:t>
            </a:r>
            <a:r>
              <a:rPr lang="en-US" dirty="0" err="1"/>
              <a:t>CashbackAmount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membuang</a:t>
            </a:r>
            <a:r>
              <a:rPr lang="en-US" dirty="0"/>
              <a:t> outlier: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baseline </a:t>
            </a:r>
            <a:r>
              <a:rPr lang="en-US" dirty="0" err="1"/>
              <a:t>dengan</a:t>
            </a:r>
            <a:r>
              <a:rPr lang="en-US" dirty="0"/>
              <a:t> score Recall 40.5% dan ROC_AUC 68.7%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tuning hyperparameter “Penalty” dan “C” pada baseline model dan </a:t>
            </a:r>
            <a:r>
              <a:rPr lang="en-US" dirty="0" err="1"/>
              <a:t>mendapatkan</a:t>
            </a:r>
            <a:r>
              <a:rPr lang="en-US" dirty="0"/>
              <a:t> score Recall 40.1% dan ROC_AUC 68.2%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Mencoba</a:t>
            </a:r>
            <a:r>
              <a:rPr lang="en-US" dirty="0"/>
              <a:t> model lain, </a:t>
            </a:r>
            <a:r>
              <a:rPr lang="en-US" dirty="0" err="1"/>
              <a:t>yaitu</a:t>
            </a:r>
            <a:r>
              <a:rPr lang="en-US" dirty="0"/>
              <a:t> Decision Tree, KNN, SVM, Random Forest, Gradient Boosting, </a:t>
            </a:r>
            <a:r>
              <a:rPr lang="en-US" dirty="0" err="1"/>
              <a:t>XGBoost</a:t>
            </a:r>
            <a:r>
              <a:rPr lang="en-US" dirty="0"/>
              <a:t>, AdaBoost, </a:t>
            </a:r>
            <a:r>
              <a:rPr lang="en-US" dirty="0" err="1"/>
              <a:t>CatBoost</a:t>
            </a:r>
            <a:r>
              <a:rPr lang="en-US" dirty="0"/>
              <a:t> dan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score Recall 82.7% dan ROC_AUC 89%.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hyperparameter </a:t>
            </a:r>
            <a:r>
              <a:rPr lang="en-US" dirty="0" err="1"/>
              <a:t>scale_pos_weight</a:t>
            </a:r>
            <a:r>
              <a:rPr lang="en-US" dirty="0"/>
              <a:t> = 5 </a:t>
            </a:r>
            <a:r>
              <a:rPr lang="en-US" dirty="0" err="1"/>
              <a:t>karena</a:t>
            </a:r>
            <a:r>
              <a:rPr lang="en-US" dirty="0"/>
              <a:t> data target imbalance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hyperparameter tuning pada </a:t>
            </a:r>
            <a:r>
              <a:rPr lang="en-US" dirty="0" err="1"/>
              <a:t>semua</a:t>
            </a:r>
            <a:r>
              <a:rPr lang="en-US" dirty="0"/>
              <a:t> model, dan </a:t>
            </a:r>
            <a:r>
              <a:rPr lang="en-US" dirty="0" err="1"/>
              <a:t>mendapatkan</a:t>
            </a:r>
            <a:r>
              <a:rPr lang="en-US" dirty="0"/>
              <a:t> model KNN </a:t>
            </a:r>
            <a:r>
              <a:rPr lang="en-US" dirty="0" err="1"/>
              <a:t>sebagai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. Hyperparameter yang di tuning pada KNN </a:t>
            </a:r>
            <a:r>
              <a:rPr lang="en-US" dirty="0" err="1"/>
              <a:t>adalah</a:t>
            </a:r>
            <a:r>
              <a:rPr lang="en-US" dirty="0"/>
              <a:t> “</a:t>
            </a:r>
            <a:r>
              <a:rPr lang="en-US" dirty="0" err="1"/>
              <a:t>leaf_size</a:t>
            </a:r>
            <a:r>
              <a:rPr lang="en-US" dirty="0"/>
              <a:t>”, “</a:t>
            </a:r>
            <a:r>
              <a:rPr lang="en-US" dirty="0" err="1"/>
              <a:t>n_neighbors</a:t>
            </a:r>
            <a:r>
              <a:rPr lang="en-US" dirty="0"/>
              <a:t>”, “p”, “algorithm”.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Recall 82.1% dan 89.2%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Karena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score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dan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Feature </a:t>
            </a:r>
            <a:r>
              <a:rPr lang="en-US" dirty="0" err="1"/>
              <a:t>Importances</a:t>
            </a:r>
            <a:r>
              <a:rPr lang="en-US" dirty="0"/>
              <a:t> (</a:t>
            </a:r>
            <a:r>
              <a:rPr lang="en-US" dirty="0" err="1"/>
              <a:t>dimana</a:t>
            </a:r>
            <a:r>
              <a:rPr lang="en-US" dirty="0"/>
              <a:t> KNN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Feature </a:t>
            </a:r>
            <a:r>
              <a:rPr lang="en-US" dirty="0" err="1"/>
              <a:t>Importances</a:t>
            </a:r>
            <a:r>
              <a:rPr lang="en-US" dirty="0"/>
              <a:t> ) </a:t>
            </a:r>
            <a:r>
              <a:rPr lang="en-US" dirty="0" err="1"/>
              <a:t>maka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Menampilkan</a:t>
            </a:r>
            <a:r>
              <a:rPr lang="en-US" dirty="0"/>
              <a:t> 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Feature selection</a:t>
            </a:r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Modelling Experiments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415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Modelling Experiments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67036-CA88-439E-80E9-C2418EAE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2" y="1437550"/>
            <a:ext cx="6580742" cy="4716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50CB6-79BE-4A72-893C-E17680E1E6F2}"/>
              </a:ext>
            </a:extLst>
          </p:cNvPr>
          <p:cNvSpPr txBox="1"/>
          <p:nvPr/>
        </p:nvSpPr>
        <p:spPr>
          <a:xfrm>
            <a:off x="7405878" y="1005464"/>
            <a:ext cx="44402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</a:t>
            </a:r>
          </a:p>
          <a:p>
            <a:endParaRPr lang="en-US" dirty="0"/>
          </a:p>
          <a:p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Setelah </a:t>
            </a:r>
            <a:r>
              <a:rPr lang="en-US" dirty="0" err="1"/>
              <a:t>dilakukan</a:t>
            </a:r>
            <a:r>
              <a:rPr lang="en-US" dirty="0"/>
              <a:t> feature selection score </a:t>
            </a:r>
            <a:r>
              <a:rPr lang="en-US" dirty="0" err="1"/>
              <a:t>dari</a:t>
            </a:r>
            <a:r>
              <a:rPr lang="en-US" dirty="0"/>
              <a:t> model </a:t>
            </a:r>
            <a:r>
              <a:rPr lang="en-US" dirty="0" err="1"/>
              <a:t>menjadi</a:t>
            </a:r>
            <a:r>
              <a:rPr lang="en-US" dirty="0"/>
              <a:t> 75.6% Recall dan 78.4% ROC_AUC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Setelah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Hyperparameter tuning pada model dan score </a:t>
            </a:r>
            <a:r>
              <a:rPr lang="en-US" dirty="0" err="1"/>
              <a:t>menjadi</a:t>
            </a:r>
            <a:r>
              <a:rPr lang="en-US" dirty="0"/>
              <a:t> 100% Recall dan 50% ROC_AUC.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model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(Churn).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Karena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puas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Score model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(82.7% Recall dan 89% ROC_AUC) </a:t>
            </a:r>
            <a:r>
              <a:rPr lang="en-US" dirty="0" err="1"/>
              <a:t>maka</a:t>
            </a:r>
            <a:r>
              <a:rPr lang="en-US" dirty="0"/>
              <a:t> kami Kembali </a:t>
            </a:r>
            <a:r>
              <a:rPr lang="en-US" dirty="0" err="1"/>
              <a:t>ke</a:t>
            </a:r>
            <a:r>
              <a:rPr lang="en-US" dirty="0"/>
              <a:t> stage 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feature yang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stage 2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remove outlier dan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290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435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selection: </a:t>
            </a:r>
            <a:r>
              <a:rPr lang="en-US" dirty="0" err="1"/>
              <a:t>Semua</a:t>
            </a:r>
            <a:r>
              <a:rPr lang="en-US" dirty="0"/>
              <a:t> feature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CouponUsed</a:t>
            </a:r>
            <a:r>
              <a:rPr lang="en-US" dirty="0"/>
              <a:t> yang di drop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multicolinearity</a:t>
            </a:r>
            <a:endParaRPr lang="en-US" dirty="0"/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baseline </a:t>
            </a:r>
            <a:r>
              <a:rPr lang="en-US" dirty="0" err="1"/>
              <a:t>dengan</a:t>
            </a:r>
            <a:r>
              <a:rPr lang="en-US" dirty="0"/>
              <a:t> score Recall 65.1% dan ROC_AUC 81%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tuning hyperparameter “Penalty” dan “C” pada baseline model dan </a:t>
            </a:r>
            <a:r>
              <a:rPr lang="en-US" dirty="0" err="1"/>
              <a:t>mendapatkan</a:t>
            </a:r>
            <a:r>
              <a:rPr lang="en-US" dirty="0"/>
              <a:t> score Recall 65.1% dan ROC_AUC 80.8%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Mencoba</a:t>
            </a:r>
            <a:r>
              <a:rPr lang="en-US" dirty="0"/>
              <a:t> model lain, </a:t>
            </a:r>
            <a:r>
              <a:rPr lang="en-US" dirty="0" err="1"/>
              <a:t>yaitu</a:t>
            </a:r>
            <a:r>
              <a:rPr lang="en-US" dirty="0"/>
              <a:t> Decision Tree, KNN, SVM, Random Forest, Gradient Boosting, </a:t>
            </a:r>
            <a:r>
              <a:rPr lang="en-US" dirty="0" err="1"/>
              <a:t>XGBoost</a:t>
            </a:r>
            <a:r>
              <a:rPr lang="en-US" dirty="0"/>
              <a:t>, AdaBoost, </a:t>
            </a:r>
            <a:r>
              <a:rPr lang="en-US" dirty="0" err="1"/>
              <a:t>CatBoost</a:t>
            </a:r>
            <a:r>
              <a:rPr lang="en-US" dirty="0"/>
              <a:t> dan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score Recall 88.7% dan ROC_AUC 93.6%.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hyperparameter </a:t>
            </a:r>
            <a:r>
              <a:rPr lang="en-US" dirty="0" err="1"/>
              <a:t>scale_pos_weight</a:t>
            </a:r>
            <a:r>
              <a:rPr lang="en-US" dirty="0"/>
              <a:t> = 5 </a:t>
            </a:r>
            <a:r>
              <a:rPr lang="en-US" dirty="0" err="1"/>
              <a:t>karena</a:t>
            </a:r>
            <a:r>
              <a:rPr lang="en-US" dirty="0"/>
              <a:t> data target imbalance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hyperparameter tuning pada </a:t>
            </a:r>
            <a:r>
              <a:rPr lang="en-US" dirty="0" err="1"/>
              <a:t>semua</a:t>
            </a:r>
            <a:r>
              <a:rPr lang="en-US" dirty="0"/>
              <a:t> model, dan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. Hyperparameter yang di tuning pada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“</a:t>
            </a:r>
            <a:r>
              <a:rPr lang="en-US" dirty="0" err="1"/>
              <a:t>min_child_weight</a:t>
            </a:r>
            <a:r>
              <a:rPr lang="en-US" dirty="0"/>
              <a:t>”, “gamma”, “</a:t>
            </a:r>
            <a:r>
              <a:rPr lang="en-US" dirty="0" err="1"/>
              <a:t>tree_method</a:t>
            </a:r>
            <a:r>
              <a:rPr lang="en-US" dirty="0"/>
              <a:t>”, “</a:t>
            </a:r>
            <a:r>
              <a:rPr lang="en-US" dirty="0" err="1"/>
              <a:t>colsample_bytree</a:t>
            </a:r>
            <a:r>
              <a:rPr lang="en-US" dirty="0"/>
              <a:t>”, “eta”, “lambda” dan “alpha”.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Recall 95.5% dan 95.9%</a:t>
            </a:r>
          </a:p>
          <a:p>
            <a:pPr marL="285750" marR="0" lvl="0" indent="-2857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Manual feature selection, drop feature “</a:t>
            </a:r>
            <a:r>
              <a:rPr lang="en-US" dirty="0" err="1"/>
              <a:t>OrderAmountHikeFromlastYear</a:t>
            </a:r>
            <a:r>
              <a:rPr lang="en-US" dirty="0"/>
              <a:t>”, “</a:t>
            </a:r>
            <a:r>
              <a:rPr lang="en-US" dirty="0" err="1"/>
              <a:t>PreferredPaymentMode_E</a:t>
            </a:r>
            <a:r>
              <a:rPr lang="en-US" dirty="0"/>
              <a:t> wallet”, “</a:t>
            </a:r>
            <a:r>
              <a:rPr lang="en-US" dirty="0" err="1"/>
              <a:t>PreferredPaymentMode_Credit</a:t>
            </a:r>
            <a:r>
              <a:rPr lang="en-US" dirty="0"/>
              <a:t> Card”. Yang </a:t>
            </a:r>
            <a:r>
              <a:rPr lang="en-US" dirty="0" err="1"/>
              <a:t>meningkatkan</a:t>
            </a:r>
            <a:r>
              <a:rPr lang="en-US" dirty="0"/>
              <a:t> score model </a:t>
            </a:r>
            <a:r>
              <a:rPr lang="en-US" dirty="0" err="1"/>
              <a:t>menjadi</a:t>
            </a:r>
            <a:r>
              <a:rPr lang="en-US" dirty="0"/>
              <a:t> 96.6% Recall dan 97.9% ROC_AUC</a:t>
            </a:r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Modelling Experiments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12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– SHAP Values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8EFC6-3980-4A49-901B-10385932D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1" y="780600"/>
            <a:ext cx="7238146" cy="5702173"/>
          </a:xfrm>
          <a:prstGeom prst="rect">
            <a:avLst/>
          </a:prstGeom>
        </p:spPr>
      </p:pic>
      <p:sp>
        <p:nvSpPr>
          <p:cNvPr id="7" name="Google Shape;173;p6">
            <a:extLst>
              <a:ext uri="{FF2B5EF4-FFF2-40B4-BE49-F238E27FC236}">
                <a16:creationId xmlns:a16="http://schemas.microsoft.com/office/drawing/2014/main" id="{5DDE3920-208B-4398-8672-F66E64CAE2DF}"/>
              </a:ext>
            </a:extLst>
          </p:cNvPr>
          <p:cNvSpPr txBox="1"/>
          <p:nvPr/>
        </p:nvSpPr>
        <p:spPr>
          <a:xfrm>
            <a:off x="8942546" y="1691685"/>
            <a:ext cx="2687799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 SHAP values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disamping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efek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setiap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kepada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terlihat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Hal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dijadikan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acuan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pengambilan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insight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5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1041720" y="696642"/>
            <a:ext cx="1036999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Executive Summary &amp; Recommendation (1 slide)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82;p7">
            <a:extLst>
              <a:ext uri="{FF2B5EF4-FFF2-40B4-BE49-F238E27FC236}">
                <a16:creationId xmlns:a16="http://schemas.microsoft.com/office/drawing/2014/main" id="{200D2E6D-3771-40F6-B5B6-70053CA26F57}"/>
              </a:ext>
            </a:extLst>
          </p:cNvPr>
          <p:cNvSpPr txBox="1"/>
          <p:nvPr/>
        </p:nvSpPr>
        <p:spPr>
          <a:xfrm>
            <a:off x="1041720" y="1727827"/>
            <a:ext cx="10533000" cy="471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Executive Summary: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Evaluation metrics menggunakan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Recall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ROC_AUC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business metrics menggunakan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 rate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Best-Fit model adalah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XGBoost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dengan score </a:t>
            </a:r>
            <a:r>
              <a:rPr lang="en-US" sz="2000" b="1" dirty="0">
                <a:latin typeface="Dosis" pitchFamily="2" charset="0"/>
              </a:rPr>
              <a:t>96.6% Recall </a:t>
            </a:r>
            <a:r>
              <a:rPr lang="en-US" sz="2000" dirty="0">
                <a:latin typeface="Dosis" pitchFamily="2" charset="0"/>
              </a:rPr>
              <a:t>dan </a:t>
            </a:r>
            <a:r>
              <a:rPr lang="en-US" sz="2000" b="1" dirty="0">
                <a:latin typeface="Dosis" pitchFamily="2" charset="0"/>
              </a:rPr>
              <a:t>97.9% ROC_AUC</a:t>
            </a:r>
            <a:endParaRPr lang="sv-SE" sz="2000" b="1" dirty="0">
              <a:solidFill>
                <a:schemeClr val="dk1"/>
              </a:solidFill>
              <a:latin typeface="Dosis" pitchFamily="2" charset="0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Business Recommendation: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 baru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butuh diberikan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 1.6x 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lebih besar sampai setidaknya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2 bulan, 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 itu pelanggan dengan tenure dibawah 2 bulan yang terdeteksi akan churn, akan dinaikkan cashbacknya menjadi 1.6x lipat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Mendahulukan penyelesaian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complain 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bagi customer yang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terdeteksi </a:t>
            </a:r>
            <a:r>
              <a:rPr lang="sv-SE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berpotensi </a:t>
            </a:r>
            <a:r>
              <a:rPr lang="sv-SE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Penjelasan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kontribusi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masing-masing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anggota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team (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mengerjakan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).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Tuliskan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detail,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termasuk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pembagian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penulisan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laporan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pembuatan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slide,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Bryan Tamin : Problem definition, EDA, handle missing value &amp; duplicated data, business insight, handle miscategorized value, feature transformation, Feature scaling, modeling, hyperparameter tuning, feature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importances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shap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values, Presentation (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Pembukaan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EDA, Business Insight),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laporan</a:t>
            </a:r>
            <a:endParaRPr lang="en-US" sz="2000" dirty="0">
              <a:solidFill>
                <a:schemeClr val="dk1"/>
              </a:solidFill>
              <a:latin typeface="Dosis"/>
              <a:sym typeface="Dosis"/>
            </a:endParaRP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Maysarah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Ulfah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: Problem definition, EDA, data preprocessing, modeling, presentation (EDA)</a:t>
            </a:r>
          </a:p>
          <a:p>
            <a:pPr marL="342900" indent="-342900">
              <a:lnSpc>
                <a:spcPct val="16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Vicken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: Problem definition, EDA, data preprocessing, modeling, presentation (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Simulasi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Data Preprocessing)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Wildan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R R: Problem definition, EDA, data preprocessing, modeling, presentation (Modelling </a:t>
            </a:r>
            <a:r>
              <a:rPr lang="en-US" sz="2000">
                <a:solidFill>
                  <a:schemeClr val="dk1"/>
                </a:solidFill>
                <a:latin typeface="Dosis"/>
                <a:sym typeface="Dosis"/>
              </a:rPr>
              <a:t>&amp; Evaluation)</a:t>
            </a:r>
            <a:endParaRPr lang="en-US" sz="2000" dirty="0">
              <a:solidFill>
                <a:schemeClr val="dk1"/>
              </a:solidFill>
              <a:latin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7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(1 slide)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041725" y="1887700"/>
            <a:ext cx="10533000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Jelaskan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suatu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studi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kasus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mana model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dibuat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bisa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dimanfaatkan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dirty="0"/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Ecommerce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16.83% customer yang churn</a:t>
            </a:r>
            <a:endParaRPr lang="en-US" sz="3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Hal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menurunkan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customer churn</a:t>
            </a: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 (1-2 slide)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4D698-E298-4837-AD2F-53749FD8E12C}"/>
              </a:ext>
            </a:extLst>
          </p:cNvPr>
          <p:cNvSpPr txBox="1"/>
          <p:nvPr/>
        </p:nvSpPr>
        <p:spPr>
          <a:xfrm>
            <a:off x="3041151" y="3277680"/>
            <a:ext cx="610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2B052-20D8-48F3-9F7B-FACB5B6A3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731" y="653047"/>
            <a:ext cx="6707659" cy="4936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86A25-B003-4E27-A95F-ABA3401EFAC7}"/>
              </a:ext>
            </a:extLst>
          </p:cNvPr>
          <p:cNvSpPr txBox="1"/>
          <p:nvPr/>
        </p:nvSpPr>
        <p:spPr>
          <a:xfrm>
            <a:off x="3041151" y="3277680"/>
            <a:ext cx="610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1" name="Google Shape;81;p3"/>
          <p:cNvSpPr txBox="1"/>
          <p:nvPr/>
        </p:nvSpPr>
        <p:spPr>
          <a:xfrm>
            <a:off x="1041713" y="653047"/>
            <a:ext cx="10533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</a:p>
        </p:txBody>
      </p:sp>
      <p:sp>
        <p:nvSpPr>
          <p:cNvPr id="15" name="Google Shape;95;gcf82d40dce_0_37">
            <a:extLst>
              <a:ext uri="{FF2B5EF4-FFF2-40B4-BE49-F238E27FC236}">
                <a16:creationId xmlns:a16="http://schemas.microsoft.com/office/drawing/2014/main" id="{24680ADC-A6C6-4545-9189-5CE9B0E27000}"/>
              </a:ext>
            </a:extLst>
          </p:cNvPr>
          <p:cNvSpPr txBox="1"/>
          <p:nvPr/>
        </p:nvSpPr>
        <p:spPr>
          <a:xfrm>
            <a:off x="1144467" y="5499377"/>
            <a:ext cx="10533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CouponUsed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OrderCount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korelasi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karena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itu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CouponUsed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di drop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menghindari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potensi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multicollinearity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membuat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model salah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saat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diinterpretasi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cf82d40dce_0_37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cf82d40dce_0_37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cf82d40dce_0_37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</a:p>
        </p:txBody>
      </p:sp>
      <p:sp>
        <p:nvSpPr>
          <p:cNvPr id="94" name="Google Shape;94;gcf82d40dce_0_37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cf82d40dce_0_37"/>
          <p:cNvSpPr txBox="1"/>
          <p:nvPr/>
        </p:nvSpPr>
        <p:spPr>
          <a:xfrm>
            <a:off x="1416719" y="1081358"/>
            <a:ext cx="403370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Calibri"/>
                <a:ea typeface="Calibri"/>
                <a:cs typeface="Calibri"/>
                <a:sym typeface="Calibri"/>
              </a:rPr>
              <a:t>65.5% dari customer dengan tenure dibawah 2 bulan Churn</a:t>
            </a:r>
            <a:endParaRPr lang="en-US" sz="23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77D11-941C-45D9-98E7-24FD9DEA4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01" y="1933834"/>
            <a:ext cx="4783746" cy="3271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5774A-D8F1-4109-9F32-F159C257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402" y="2109070"/>
            <a:ext cx="5804768" cy="29206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CA4AA7-8E33-4C58-AF27-B2375C62F12F}"/>
              </a:ext>
            </a:extLst>
          </p:cNvPr>
          <p:cNvSpPr txBox="1"/>
          <p:nvPr/>
        </p:nvSpPr>
        <p:spPr>
          <a:xfrm>
            <a:off x="6077185" y="1193575"/>
            <a:ext cx="5497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Churn rate customer </a:t>
            </a:r>
            <a:r>
              <a:rPr lang="en-US" sz="23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cashback </a:t>
            </a:r>
            <a:r>
              <a:rPr lang="en-US" sz="2300" dirty="0" err="1">
                <a:latin typeface="Calibri" panose="020F0502020204030204" pitchFamily="34" charset="0"/>
                <a:cs typeface="Calibri" panose="020F0502020204030204" pitchFamily="34" charset="0"/>
              </a:rPr>
              <a:t>dibawah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240 </a:t>
            </a:r>
            <a:r>
              <a:rPr lang="en-US" sz="2300" dirty="0" err="1">
                <a:latin typeface="Calibri" panose="020F0502020204030204" pitchFamily="34" charset="0"/>
                <a:cs typeface="Calibri" panose="020F0502020204030204" pitchFamily="34" charset="0"/>
              </a:rPr>
              <a:t>sebesar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18.43%</a:t>
            </a:r>
          </a:p>
        </p:txBody>
      </p:sp>
      <p:sp>
        <p:nvSpPr>
          <p:cNvPr id="18" name="Google Shape;81;p3">
            <a:extLst>
              <a:ext uri="{FF2B5EF4-FFF2-40B4-BE49-F238E27FC236}">
                <a16:creationId xmlns:a16="http://schemas.microsoft.com/office/drawing/2014/main" id="{1FC70C1D-22A6-4C8A-80C0-40F7B62E56C8}"/>
              </a:ext>
            </a:extLst>
          </p:cNvPr>
          <p:cNvSpPr txBox="1"/>
          <p:nvPr/>
        </p:nvSpPr>
        <p:spPr>
          <a:xfrm>
            <a:off x="1041713" y="653047"/>
            <a:ext cx="10533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apakah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kosong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duplicate.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mengecek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kosong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df.isna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()sum. Dari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tersebut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ditemukan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bahwa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Tenure,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OrderAmountHikeFromlastYear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CouponUsed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missing value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mengecek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duplicate,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df.duplicated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(). Dari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tersebut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ditemukan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bahwa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duplicate.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cf82d40dce_6_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59F30-2BD5-4D9F-886B-758D2FB3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4" y="1480002"/>
            <a:ext cx="4140745" cy="5054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B1FAA-A45C-4D88-8BF2-C81A75048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794" y="2458402"/>
            <a:ext cx="5439462" cy="1784825"/>
          </a:xfrm>
          <a:prstGeom prst="rect">
            <a:avLst/>
          </a:prstGeom>
        </p:spPr>
      </p:pic>
      <p:sp>
        <p:nvSpPr>
          <p:cNvPr id="13" name="Google Shape;103;gcf82d40dce_0_26">
            <a:extLst>
              <a:ext uri="{FF2B5EF4-FFF2-40B4-BE49-F238E27FC236}">
                <a16:creationId xmlns:a16="http://schemas.microsoft.com/office/drawing/2014/main" id="{9B1B0C25-4C79-45BD-9A71-4B8CDCF7046C}"/>
              </a:ext>
            </a:extLst>
          </p:cNvPr>
          <p:cNvSpPr txBox="1"/>
          <p:nvPr/>
        </p:nvSpPr>
        <p:spPr>
          <a:xfrm>
            <a:off x="1234925" y="96460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missing value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49" y="696638"/>
            <a:ext cx="10337643" cy="581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train-test split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pada data agar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terjadi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leak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disaat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pre-processing. Ratio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train-test split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0.8 : 0.2. 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: 4504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test : 1126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sudah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split,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handle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miscategorized value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dimana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beberapa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value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category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tetapi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ditetapkan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berbeda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itu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handle missing value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mengisi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median pada data numerical dan modus pada data categorical.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Z-score kami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menghilangkan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data-data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terdeteksi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terdeteksi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Z-score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diatas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3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train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memfilter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outlier: 4329 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baris data test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memfilter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outlier: 107 8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007DE-4C43-48EF-96D0-7DB10513C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43" y="2963302"/>
            <a:ext cx="7944803" cy="93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9180382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Gender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label encoder,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hanya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 category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C7858-F24C-46A8-9A47-DFBD608DD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57" y="1235038"/>
            <a:ext cx="6573701" cy="2193962"/>
          </a:xfrm>
          <a:prstGeom prst="rect">
            <a:avLst/>
          </a:prstGeom>
        </p:spPr>
      </p:pic>
      <p:sp>
        <p:nvSpPr>
          <p:cNvPr id="10" name="Google Shape;126;gcf82d40dce_0_15">
            <a:extLst>
              <a:ext uri="{FF2B5EF4-FFF2-40B4-BE49-F238E27FC236}">
                <a16:creationId xmlns:a16="http://schemas.microsoft.com/office/drawing/2014/main" id="{BC776321-1C47-4263-B47A-3EA8EF981979}"/>
              </a:ext>
            </a:extLst>
          </p:cNvPr>
          <p:cNvSpPr txBox="1"/>
          <p:nvPr/>
        </p:nvSpPr>
        <p:spPr>
          <a:xfrm>
            <a:off x="962526" y="3967396"/>
            <a:ext cx="9180382" cy="11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category yang lain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urutan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One-hot encoding 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5D951-8619-44DF-9ECA-0E0567BA8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717" y="4856403"/>
            <a:ext cx="9822565" cy="10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9438346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Transoformation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9180382" cy="7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beberapa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right-skewed distribution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Box-cox transformation agar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distribusi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mereka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mendekati</a:t>
            </a: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normal.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3D4B7-CBA2-4F9B-B7BA-A2B8B411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5" y="1955952"/>
            <a:ext cx="5641460" cy="2946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B18B9-3312-4F17-8769-67B75F850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657" y="3372689"/>
            <a:ext cx="5451079" cy="2788669"/>
          </a:xfrm>
          <a:prstGeom prst="rect">
            <a:avLst/>
          </a:prstGeom>
        </p:spPr>
      </p:pic>
      <p:sp>
        <p:nvSpPr>
          <p:cNvPr id="13" name="Google Shape;126;gcf82d40dce_0_15">
            <a:extLst>
              <a:ext uri="{FF2B5EF4-FFF2-40B4-BE49-F238E27FC236}">
                <a16:creationId xmlns:a16="http://schemas.microsoft.com/office/drawing/2014/main" id="{BEAC017B-A010-4BB3-8B44-8F1257923F0C}"/>
              </a:ext>
            </a:extLst>
          </p:cNvPr>
          <p:cNvSpPr txBox="1"/>
          <p:nvPr/>
        </p:nvSpPr>
        <p:spPr>
          <a:xfrm>
            <a:off x="2237233" y="1571236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Before Box-cox Transformation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Google Shape;126;gcf82d40dce_0_15">
            <a:extLst>
              <a:ext uri="{FF2B5EF4-FFF2-40B4-BE49-F238E27FC236}">
                <a16:creationId xmlns:a16="http://schemas.microsoft.com/office/drawing/2014/main" id="{CAA0D572-CE64-44D4-BBFB-8A9E2A63EBF4}"/>
              </a:ext>
            </a:extLst>
          </p:cNvPr>
          <p:cNvSpPr txBox="1"/>
          <p:nvPr/>
        </p:nvSpPr>
        <p:spPr>
          <a:xfrm>
            <a:off x="7980219" y="2928802"/>
            <a:ext cx="2551543" cy="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After Box-cox Transformation</a:t>
            </a:r>
            <a:endParaRPr sz="15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368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1318</Words>
  <Application>Microsoft Office PowerPoint</Application>
  <PresentationFormat>Widescreen</PresentationFormat>
  <Paragraphs>97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Dosis</vt:lpstr>
      <vt:lpstr>Montserrat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5</cp:revision>
  <dcterms:created xsi:type="dcterms:W3CDTF">2020-04-28T06:06:52Z</dcterms:created>
  <dcterms:modified xsi:type="dcterms:W3CDTF">2022-03-10T11:03:40Z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